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2" r:id="rId6"/>
    <p:sldId id="263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46E3-24E5-E5A9-A850-40393E9DC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57518-A0DF-2AF5-B000-3857B04C1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2506D-7E08-4621-C701-D7F8983F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9259-59EF-4F13-A039-8885FE60082F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748FF-1B06-7838-D24F-9F34B87C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F41E9-76F9-9618-1953-754B5E18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FAF6-13DE-46F0-BA33-0A8EEE33FC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703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1E014-CFE5-401A-B161-667A55EF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3BF28-3EDC-0E24-2421-37A172FDC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DF92F-179D-3019-C663-D33E5B9E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9259-59EF-4F13-A039-8885FE60082F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8AEAB-7281-0F25-4545-8471F6DB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66953-80A1-AB41-1DAD-F32A234D8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FAF6-13DE-46F0-BA33-0A8EEE33FC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376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FC78B9-E39E-504D-571E-025DC151E5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2B36B-3D87-FC9F-F83F-42E6D038B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E9162-A048-084F-EB63-C05BCABD6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9259-59EF-4F13-A039-8885FE60082F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EFE57-B219-64D8-C7A6-F5D52D9F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3E439-3D24-5AF1-5041-6370C12E6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FAF6-13DE-46F0-BA33-0A8EEE33FC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83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2CA4F-FA8E-DA94-CE38-8CC36C75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2FDB6-0185-A645-8CD6-32AC068E1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850D0-6158-E178-40D0-07EE5648D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9259-59EF-4F13-A039-8885FE60082F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36265-6511-E34F-1E7F-796D14D34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39A00-8B2C-C36F-F78B-68FFDD8A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FAF6-13DE-46F0-BA33-0A8EEE33FC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32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CC5EB-0D19-5296-77DC-FEEF00F2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75F96-64C6-3590-C049-0D4E4A6D2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D65E5-A41C-D0CF-2A6D-D59A1D7BB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9259-59EF-4F13-A039-8885FE60082F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F1B50-1051-EB7A-94E1-46D40FC1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0ED37-A576-22D7-F985-BE99158E2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FAF6-13DE-46F0-BA33-0A8EEE33FC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389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B9487-5855-3A00-00DB-4E55632D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D6541-B29B-350A-4F7A-D78E8A36AC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E2624-E2AC-7449-4C68-BA784F90F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63179-784D-39A1-9995-FAF3748FA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9259-59EF-4F13-A039-8885FE60082F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5CD02-E82A-A9AB-F31D-EE7ADB0E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5F91B-5DC7-4FB3-FE87-58D0CF83A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FAF6-13DE-46F0-BA33-0A8EEE33FC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134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96A8-964A-5C23-316C-4AD214F6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D1F34-2E84-9AD4-9C23-B0CE020A5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B921A-4BF6-F2B0-5A9B-6FDECB46C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6AF9B3-A163-0201-59CC-BE7E193467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0627F5-1542-C3DF-B095-F2298F6516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383D1-C9D9-DBC6-0A10-A4432E9DB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9259-59EF-4F13-A039-8885FE60082F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D26873-F4DB-68B9-14D2-DBDEB12BC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0BB02F-DFAA-68E7-AEC1-6FD7DEE90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FAF6-13DE-46F0-BA33-0A8EEE33FC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452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D9437-BFD2-FF34-1266-02121FB40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6C41C1-4C0B-89B9-1B55-4B8322C3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9259-59EF-4F13-A039-8885FE60082F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7A0F8-6B5C-4CC8-5DCF-74CA705A9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FF520-FD00-6111-7DBF-F05BA6A4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FAF6-13DE-46F0-BA33-0A8EEE33FC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730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2263CC-5C43-4FB9-7B11-EAF70FF76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9259-59EF-4F13-A039-8885FE60082F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642CD8-E31F-D640-EF5A-56CE9A07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9D33F-8292-BCCB-51A9-5DC2387B6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FAF6-13DE-46F0-BA33-0A8EEE33FC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080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4E9E-9DA3-1F42-FA90-AA26D64A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15CD7-66E5-FDA1-3B6A-726B57AF0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27B28-69E6-A6EE-2786-99D1129C9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10B8A-F62A-60CC-D498-D22473BD0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9259-59EF-4F13-A039-8885FE60082F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73232-C47C-D5D1-2D8F-71196383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F5600-96B5-08B1-F8F7-F53FD6D12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FAF6-13DE-46F0-BA33-0A8EEE33FC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621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809F-D5AA-FD65-C19A-7EBF7611E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748205-B48D-0DB6-E7D0-5676116122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60E8B-7AEB-EC2B-166F-7553BFDDD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1B40F-0BAD-DC5A-DE9E-2E594E32D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9259-59EF-4F13-A039-8885FE60082F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DFEC4-97A6-09AB-B99E-CD0EA07A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A47B1-CF35-4D4B-6DD1-244E95CB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FAF6-13DE-46F0-BA33-0A8EEE33FC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84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EECE10-C57D-E154-04A9-5384035E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9F131-25A3-41C3-C025-C6645B34A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85A26-B96C-E42D-0D6C-C73CFEE8A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39259-59EF-4F13-A039-8885FE60082F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C865F-9561-4FC0-4C7B-E3A65AC50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B1506-5E66-0582-E2F2-28404958A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4FAF6-13DE-46F0-BA33-0A8EEE33FC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786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856/324/66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GrdVgEOdxkU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630" y="3912123"/>
            <a:ext cx="6764692" cy="1012054"/>
          </a:xfrm>
        </p:spPr>
        <p:txBody>
          <a:bodyPr>
            <a:normAutofit/>
          </a:bodyPr>
          <a:lstStyle/>
          <a:p>
            <a:r>
              <a:rPr lang="en-GB" sz="5400" b="1" dirty="0"/>
              <a:t>Halloween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7298" y="1999929"/>
            <a:ext cx="6400938" cy="1186182"/>
          </a:xfrm>
        </p:spPr>
        <p:txBody>
          <a:bodyPr>
            <a:noAutofit/>
          </a:bodyPr>
          <a:lstStyle/>
          <a:p>
            <a:r>
              <a:rPr lang="en-GB" sz="6500" b="1" dirty="0">
                <a:solidFill>
                  <a:srgbClr val="C00000"/>
                </a:solidFill>
              </a:rPr>
              <a:t>HOLIDAYS AND FESTIVALS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71910">
            <a:off x="501908" y="528449"/>
            <a:ext cx="4503056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A21E-D028-6E33-8AE3-B074945B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413" y="1340528"/>
            <a:ext cx="9725024" cy="2679022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500" dirty="0">
                <a:solidFill>
                  <a:schemeClr val="bg1"/>
                </a:solidFill>
              </a:rPr>
              <a:t>What do you know about Halloween? </a:t>
            </a:r>
            <a:br>
              <a:rPr lang="en-GB" sz="4500" dirty="0">
                <a:solidFill>
                  <a:schemeClr val="bg1"/>
                </a:solidFill>
              </a:rPr>
            </a:br>
            <a:r>
              <a:rPr lang="en-GB" sz="4500" dirty="0">
                <a:solidFill>
                  <a:schemeClr val="bg1"/>
                </a:solidFill>
              </a:rPr>
              <a:t>What kind of holiday is it? </a:t>
            </a:r>
            <a:br>
              <a:rPr lang="en-GB" sz="4500" dirty="0">
                <a:solidFill>
                  <a:schemeClr val="bg1"/>
                </a:solidFill>
              </a:rPr>
            </a:br>
            <a:r>
              <a:rPr lang="en-GB" sz="4500" dirty="0">
                <a:solidFill>
                  <a:schemeClr val="bg1"/>
                </a:solidFill>
              </a:rPr>
              <a:t>Why do we celebrate Halloween on October 31st?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567878-5926-7203-30D7-8CF2954CD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5925" y="4106863"/>
            <a:ext cx="9144000" cy="1598612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Write down the words and expressions which you associate with this fun holiday.</a:t>
            </a:r>
          </a:p>
          <a:p>
            <a:r>
              <a:rPr lang="en-GB" dirty="0"/>
              <a:t>Divide into 4 teams. Do some research on Halloween and the tradition behind it. </a:t>
            </a:r>
          </a:p>
        </p:txBody>
      </p:sp>
    </p:spTree>
    <p:extLst>
      <p:ext uri="{BB962C8B-B14F-4D97-AF65-F5344CB8AC3E}">
        <p14:creationId xmlns:p14="http://schemas.microsoft.com/office/powerpoint/2010/main" val="158604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0A09-E941-872A-DF29-0E834AB29FE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Solve the spooky riddles.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4DDC3-E45C-B22C-6E3B-6A1478539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57399"/>
            <a:ext cx="3838577" cy="2940729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/>
              <a:t>Each morning I appear to lie at your feet. All day </a:t>
            </a:r>
            <a:r>
              <a:rPr lang="hr-HR" dirty="0" err="1"/>
              <a:t>long</a:t>
            </a:r>
            <a:r>
              <a:rPr lang="hr-HR" dirty="0"/>
              <a:t> </a:t>
            </a:r>
            <a:r>
              <a:rPr lang="en-GB" dirty="0"/>
              <a:t>I will follow </a:t>
            </a:r>
            <a:r>
              <a:rPr lang="hr-HR" dirty="0" err="1"/>
              <a:t>you</a:t>
            </a:r>
            <a:r>
              <a:rPr lang="hr-HR" dirty="0"/>
              <a:t>, </a:t>
            </a:r>
            <a:r>
              <a:rPr lang="en-GB" dirty="0"/>
              <a:t>no matter how fast you run</a:t>
            </a:r>
            <a:r>
              <a:rPr lang="hr-HR" dirty="0"/>
              <a:t>.</a:t>
            </a:r>
            <a:r>
              <a:rPr lang="en-GB" dirty="0"/>
              <a:t> </a:t>
            </a:r>
            <a:r>
              <a:rPr lang="hr-HR" dirty="0" err="1"/>
              <a:t>Yet</a:t>
            </a:r>
            <a:r>
              <a:rPr lang="hr-HR" dirty="0"/>
              <a:t>,</a:t>
            </a:r>
            <a:r>
              <a:rPr lang="en-GB" dirty="0"/>
              <a:t> I nearly perish in the midday sun.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A shadow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728A42-0CDF-3234-BD6E-0A97725F0BD8}"/>
              </a:ext>
            </a:extLst>
          </p:cNvPr>
          <p:cNvSpPr txBox="1">
            <a:spLocks/>
          </p:cNvSpPr>
          <p:nvPr/>
        </p:nvSpPr>
        <p:spPr>
          <a:xfrm>
            <a:off x="4214812" y="2057399"/>
            <a:ext cx="3910015" cy="29407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I sleep upside down and I fly through the night. I live in dark places and I don’t have good eyesight. What am I?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A bat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C98858-897B-9448-C4DA-8E49AC2DF2CA}"/>
              </a:ext>
            </a:extLst>
          </p:cNvPr>
          <p:cNvSpPr txBox="1">
            <a:spLocks/>
          </p:cNvSpPr>
          <p:nvPr/>
        </p:nvSpPr>
        <p:spPr>
          <a:xfrm>
            <a:off x="8196262" y="2057399"/>
            <a:ext cx="3910015" cy="294072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I am present, but also past. I am wrapped, but not a gift. I am named after a parent, but have no children.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</a:rPr>
              <a:t>A mummy. </a:t>
            </a: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60C49CA1-FBD0-48A3-B644-532CB9474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74" y="5099850"/>
            <a:ext cx="2509559" cy="1686110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EBD70A17-36B6-4641-8ED6-10A9E8330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2" y="4634708"/>
            <a:ext cx="2945935" cy="2103582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B39EDD6-934F-482A-BF58-558C2D7021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40" y="4334526"/>
            <a:ext cx="1513620" cy="240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8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3071CC-CF26-4BCD-6C44-B085EE537C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903"/>
          <a:stretch/>
        </p:blipFill>
        <p:spPr>
          <a:xfrm>
            <a:off x="135965" y="1523122"/>
            <a:ext cx="6198160" cy="3868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0D221F-683C-D364-FAFB-7E7177A86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9400" y="1880852"/>
            <a:ext cx="5181600" cy="651670"/>
          </a:xfrm>
        </p:spPr>
        <p:txBody>
          <a:bodyPr/>
          <a:lstStyle/>
          <a:p>
            <a:pPr marL="0" indent="0" algn="just">
              <a:buNone/>
            </a:pPr>
            <a:r>
              <a:rPr lang="en-GB" b="1" dirty="0"/>
              <a:t>Circle the correct answer.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D59DEF4-D55A-A406-23F6-D1296C21FDB2}"/>
              </a:ext>
            </a:extLst>
          </p:cNvPr>
          <p:cNvSpPr txBox="1">
            <a:spLocks/>
          </p:cNvSpPr>
          <p:nvPr/>
        </p:nvSpPr>
        <p:spPr>
          <a:xfrm>
            <a:off x="6629400" y="2619688"/>
            <a:ext cx="5181600" cy="651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E92CDE-76B4-2A81-4A38-05ACDD419068}"/>
              </a:ext>
            </a:extLst>
          </p:cNvPr>
          <p:cNvSpPr/>
          <p:nvPr/>
        </p:nvSpPr>
        <p:spPr>
          <a:xfrm>
            <a:off x="576262" y="2774878"/>
            <a:ext cx="290513" cy="29828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B2E870-4C67-6A5E-8C61-4AF8BCFA5654}"/>
              </a:ext>
            </a:extLst>
          </p:cNvPr>
          <p:cNvSpPr/>
          <p:nvPr/>
        </p:nvSpPr>
        <p:spPr>
          <a:xfrm>
            <a:off x="604838" y="3727195"/>
            <a:ext cx="261937" cy="29828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1597C02-AA06-61B4-69A0-20DB91B521E2}"/>
              </a:ext>
            </a:extLst>
          </p:cNvPr>
          <p:cNvSpPr/>
          <p:nvPr/>
        </p:nvSpPr>
        <p:spPr>
          <a:xfrm>
            <a:off x="595309" y="4809720"/>
            <a:ext cx="261937" cy="29828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7E031E6-EE46-573E-C226-83E8C8E5DBE0}"/>
              </a:ext>
            </a:extLst>
          </p:cNvPr>
          <p:cNvSpPr/>
          <p:nvPr/>
        </p:nvSpPr>
        <p:spPr>
          <a:xfrm>
            <a:off x="3324224" y="4633352"/>
            <a:ext cx="261937" cy="29828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7AA0258-B957-A4FF-7854-C1A94C5EFC30}"/>
              </a:ext>
            </a:extLst>
          </p:cNvPr>
          <p:cNvSpPr txBox="1">
            <a:spLocks/>
          </p:cNvSpPr>
          <p:nvPr/>
        </p:nvSpPr>
        <p:spPr>
          <a:xfrm>
            <a:off x="6629400" y="3770847"/>
            <a:ext cx="5181600" cy="1776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Play a game! </a:t>
            </a:r>
            <a:r>
              <a:rPr lang="en-GB" b="1" dirty="0">
                <a:sym typeface="Wingdings" panose="05000000000000000000" pitchFamily="2" charset="2"/>
              </a:rPr>
              <a:t></a:t>
            </a:r>
          </a:p>
          <a:p>
            <a:pPr marL="0" indent="0" algn="just">
              <a:buNone/>
            </a:pPr>
            <a:r>
              <a:rPr lang="en-GB" b="1" dirty="0">
                <a:hlinkClick r:id="rId3"/>
              </a:rPr>
              <a:t>https://wordwall.net/play/856/324/669</a:t>
            </a:r>
            <a:r>
              <a:rPr lang="en-GB" b="1" dirty="0"/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EE399D-4665-4438-1EFA-E262E12F8B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"/>
          <a:stretch/>
        </p:blipFill>
        <p:spPr>
          <a:xfrm>
            <a:off x="0" y="0"/>
            <a:ext cx="4562475" cy="8972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3A49F3-6719-B7C4-5EFC-6FA06CB0EC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"/>
          <a:stretch/>
        </p:blipFill>
        <p:spPr>
          <a:xfrm>
            <a:off x="4533902" y="-1"/>
            <a:ext cx="4562475" cy="8972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4773C0-6480-BEBC-C838-4762573FD1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47" t="1706" r="29018" b="2368"/>
          <a:stretch/>
        </p:blipFill>
        <p:spPr>
          <a:xfrm>
            <a:off x="8686802" y="0"/>
            <a:ext cx="3505198" cy="8972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C37B78-C076-9965-AF95-6F99B72B47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"/>
          <a:stretch/>
        </p:blipFill>
        <p:spPr>
          <a:xfrm>
            <a:off x="0" y="5960741"/>
            <a:ext cx="4562475" cy="8972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A1B55A-D1C9-8494-4AA0-670001C60D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"/>
          <a:stretch/>
        </p:blipFill>
        <p:spPr>
          <a:xfrm>
            <a:off x="4533902" y="5960740"/>
            <a:ext cx="4562475" cy="8972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AB7D3F-42C7-86F9-CBC0-AF474B19DF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47" t="1706" r="29018" b="2368"/>
          <a:stretch/>
        </p:blipFill>
        <p:spPr>
          <a:xfrm>
            <a:off x="8686802" y="5960741"/>
            <a:ext cx="3505198" cy="89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403DC-295B-625A-A027-B536488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3147896"/>
            <a:ext cx="5819775" cy="274453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/>
              <a:t>What do you think of Halloween celebrations? </a:t>
            </a:r>
            <a:endParaRPr lang="hr-HR" sz="3200" dirty="0"/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What tradition do you find most interesting? Why?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C22967E-25E7-C6DE-42F4-CB5A243FCF20}"/>
              </a:ext>
            </a:extLst>
          </p:cNvPr>
          <p:cNvSpPr txBox="1">
            <a:spLocks/>
          </p:cNvSpPr>
          <p:nvPr/>
        </p:nvSpPr>
        <p:spPr>
          <a:xfrm>
            <a:off x="6096000" y="3930650"/>
            <a:ext cx="5819775" cy="2927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GB" b="1" i="1" dirty="0"/>
          </a:p>
        </p:txBody>
      </p:sp>
      <p:pic>
        <p:nvPicPr>
          <p:cNvPr id="2" name="Online Media 1" title="Learn American Holidays - Halloween">
            <a:hlinkClick r:id="" action="ppaction://media"/>
            <a:extLst>
              <a:ext uri="{FF2B5EF4-FFF2-40B4-BE49-F238E27FC236}">
                <a16:creationId xmlns:a16="http://schemas.microsoft.com/office/drawing/2014/main" id="{3A4C4B78-9ABA-00A4-1714-7371A29170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4412" y="3056488"/>
            <a:ext cx="5181150" cy="2927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01BE9B7-66F7-6814-5F03-EAC82E7B1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660" y="597567"/>
            <a:ext cx="10515600" cy="1493351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GB" sz="3500" b="1" dirty="0">
                <a:solidFill>
                  <a:schemeClr val="tx1"/>
                </a:solidFill>
              </a:rPr>
              <a:t>In this video, you'll learn all about Halloween in </a:t>
            </a:r>
            <a:r>
              <a:rPr lang="hr-HR" sz="3500" b="1" dirty="0" err="1">
                <a:solidFill>
                  <a:schemeClr val="tx1"/>
                </a:solidFill>
              </a:rPr>
              <a:t>the</a:t>
            </a:r>
            <a:r>
              <a:rPr lang="hr-HR" sz="3500" b="1" dirty="0">
                <a:solidFill>
                  <a:schemeClr val="tx1"/>
                </a:solidFill>
              </a:rPr>
              <a:t> </a:t>
            </a:r>
            <a:r>
              <a:rPr lang="en-GB" sz="3500" b="1" dirty="0">
                <a:solidFill>
                  <a:schemeClr val="tx1"/>
                </a:solidFill>
              </a:rPr>
              <a:t>United States and how it's celebrated, from food to decorations, while building your English vocabulary. </a:t>
            </a:r>
          </a:p>
        </p:txBody>
      </p:sp>
    </p:spTree>
    <p:extLst>
      <p:ext uri="{BB962C8B-B14F-4D97-AF65-F5344CB8AC3E}">
        <p14:creationId xmlns:p14="http://schemas.microsoft.com/office/powerpoint/2010/main" val="15831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 build="p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5AC434-5FD7-9946-3EAB-F738BE0AD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5" y="1879597"/>
            <a:ext cx="9144000" cy="1549401"/>
          </a:xfrm>
        </p:spPr>
        <p:txBody>
          <a:bodyPr>
            <a:normAutofit/>
          </a:bodyPr>
          <a:lstStyle/>
          <a:p>
            <a:r>
              <a:rPr lang="en-GB" sz="8000" b="1" dirty="0"/>
              <a:t>Happy Halloween!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6DBC32B-C77A-7C7C-8191-791A7620C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4913"/>
            <a:ext cx="9144000" cy="1655762"/>
          </a:xfrm>
        </p:spPr>
        <p:txBody>
          <a:bodyPr/>
          <a:lstStyle/>
          <a:p>
            <a:r>
              <a:rPr lang="en-GB" sz="3400" b="1" dirty="0"/>
              <a:t>I hope your Halloween is all treats and no tricks. </a:t>
            </a:r>
          </a:p>
          <a:p>
            <a:r>
              <a:rPr lang="en-GB" sz="3400" b="1" dirty="0"/>
              <a:t>May your jack-o’-lantern shine bright! </a:t>
            </a:r>
            <a:r>
              <a:rPr lang="en-GB" sz="3400" b="1" dirty="0">
                <a:sym typeface="Wingdings" panose="05000000000000000000" pitchFamily="2" charset="2"/>
              </a:rPr>
              <a:t></a:t>
            </a:r>
            <a:endParaRPr lang="en-GB" sz="3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E00A30-1DFE-D156-44BA-8B543B64BA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"/>
          <a:stretch/>
        </p:blipFill>
        <p:spPr>
          <a:xfrm>
            <a:off x="0" y="0"/>
            <a:ext cx="4562475" cy="897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0C862F-234F-999A-FE16-383320BF9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"/>
          <a:stretch/>
        </p:blipFill>
        <p:spPr>
          <a:xfrm>
            <a:off x="4533902" y="-1"/>
            <a:ext cx="4562475" cy="897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2C5EB1-9ED4-689F-4E5D-A1C8D4E58B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47" t="1706" r="29018" b="2368"/>
          <a:stretch/>
        </p:blipFill>
        <p:spPr>
          <a:xfrm>
            <a:off x="8686802" y="0"/>
            <a:ext cx="3505198" cy="8972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38CD6F-C2A2-D019-9233-9AE6AAC50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"/>
          <a:stretch/>
        </p:blipFill>
        <p:spPr>
          <a:xfrm>
            <a:off x="28573" y="5960741"/>
            <a:ext cx="4562475" cy="897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232017-9C67-5DC2-5055-672D9A3808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"/>
          <a:stretch/>
        </p:blipFill>
        <p:spPr>
          <a:xfrm>
            <a:off x="4562475" y="5960740"/>
            <a:ext cx="4562475" cy="897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C1623-BAEE-AA8A-596B-B571F137D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47" t="1706" r="29018" b="2368"/>
          <a:stretch/>
        </p:blipFill>
        <p:spPr>
          <a:xfrm>
            <a:off x="8715375" y="5960741"/>
            <a:ext cx="3505198" cy="89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8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253</Words>
  <Application>Microsoft Office PowerPoint</Application>
  <PresentationFormat>Widescreen</PresentationFormat>
  <Paragraphs>26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Halloween</vt:lpstr>
      <vt:lpstr>What do you know about Halloween?  What kind of holiday is it?  Why do we celebrate Halloween on October 31st?</vt:lpstr>
      <vt:lpstr>Solve the spooky riddles.</vt:lpstr>
      <vt:lpstr>PowerPoint Presentation</vt:lpstr>
      <vt:lpstr>In this video, you'll learn all about Halloween in the United States and how it's celebrated, from food to decorations, while building your English vocabulary. </vt:lpstr>
      <vt:lpstr>Happy Halloween!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</dc:title>
  <dc:creator>Josipa</dc:creator>
  <cp:lastModifiedBy>Iva Palčić Strčić</cp:lastModifiedBy>
  <cp:revision>21</cp:revision>
  <dcterms:created xsi:type="dcterms:W3CDTF">2022-08-31T11:15:54Z</dcterms:created>
  <dcterms:modified xsi:type="dcterms:W3CDTF">2022-10-23T19:46:27Z</dcterms:modified>
</cp:coreProperties>
</file>